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61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48234-9894-429C-A90A-451A3C835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2236F4-DE63-4169-92E6-173BD4193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3C993-FCCF-485A-9793-7825331B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7D3EC-2573-465E-958C-8F7BE4AAE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2DBC97-1A5A-4461-B91C-289B6167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1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BEDF6-645A-42D5-80C6-71E7A403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A90CCE-CBB8-414E-A3BB-0F91B5F23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D3287-97BD-4210-BF1B-6FC5C4E6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27E69-42E2-4AAD-BBB0-74791375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A251AC-3214-4524-BA60-29A6261A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4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6E60BE-75C3-4027-9184-5F4463F0C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5B585D-557A-4955-8E86-7F065082F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BA5AF-41A3-403F-A8A2-CAB72FDA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D667F-18E0-4B0D-A417-F6D2DB33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97BBB-3A1B-49D0-8443-3F8074C9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4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BA70B-C46F-4CB8-BD3D-8CA2E9B2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E2DA7-8A1B-4F3E-8C0D-776D5C5F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917B3-64CD-41AD-9E2E-DA1E75D7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8B2C6-F67C-401C-A7B4-40FD13DE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1A5F50-5E9D-4AE4-8C7C-BD0A523F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6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CD2DE-977D-4F4D-BE66-1194C253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7C0D9F-46EC-4AAC-96D3-01028B21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36822-96CD-4AB6-A635-F0464EEF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4BAF4-9776-4943-9083-F9E1EBA7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9F8ACE-65D4-4ED6-A38A-223350D2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52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7BA7B-8C1D-439D-89F2-434F0B1D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47881-7725-4DEB-9CFA-2530CE43C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C8503-E445-4D75-8F77-1AA0680A0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9B084-1582-43E4-8AAD-1A56994C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C412BB-A59D-4CBA-9434-7D570A75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BD263B-F641-4BB2-B842-CFA117A8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9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56D79-40A7-4AA3-9F8C-2497DE35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D173D-E7ED-437F-B0DB-A69BD51B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7782B4-78DA-4D45-AC74-FFAE9A08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AA3CD-BA45-45E1-BD36-E21BC6097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96BBB1-0F53-4A6D-9DD3-D2354ADB9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D5D409-4AF3-4DDB-B0DC-7CC3D848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D54C56-A681-43F8-A934-48A44538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2F80B4-57D8-4E41-9369-783CA8342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36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6FAAC-74A4-4316-9773-B84870A8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A3F63A-F5C1-4E81-8CDA-979E84737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8843B8-4B0A-47FF-816F-3F07833B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5EF5D1-CB3B-413F-95B5-B674B6A6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55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514423-80DB-4D55-8A70-11A44257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20C43C-E0E6-4089-93BA-3FF361AB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E506A-F42A-4636-AAF8-5FEAB58D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8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F5ADD-B349-4731-96F2-37106F80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BA405-7762-41DD-BE7A-0ABC57B03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BA0409-F1B6-4D85-AE99-49DFE09D3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03850C-E903-49D4-BFF5-FACEC4EDF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C04138-E620-4FF9-83AF-856A34B9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EF63F-2075-4199-81CC-0F3BB142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0D070-5922-4A62-8117-599F423E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020547-9B75-4DA4-9559-57722CCC3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3F2E2-6CBF-43A0-9A51-FB0A8781E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D4FAB2-3D15-4175-AEB3-1783B0F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99C283-E40D-4484-A18B-A20C401E0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AEA1E9-B96C-4260-8ECF-6A587C7FA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82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4BC93A-53E5-472D-AE2D-15287179A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ED2DCA-99AC-4D1B-B5C7-032DBC55C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4ED32-ADC2-4873-B795-4B1EEC166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E606B-9101-434B-9EFA-BD8099461B9C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236F8-B341-4EE0-BF4B-215610EDE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6C86B-6DC8-422D-82B4-592EFCFB8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CAD81-57E9-4164-9471-5759D5DCF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28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비디오 17">
            <a:extLst>
              <a:ext uri="{FF2B5EF4-FFF2-40B4-BE49-F238E27FC236}">
                <a16:creationId xmlns:a16="http://schemas.microsoft.com/office/drawing/2014/main" id="{F06B09B1-EADA-4CC6-B896-300821F827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0" y="0"/>
            <a:ext cx="12295695" cy="6857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08F777F-074D-4643-87E9-4DE2A0D38BCD}"/>
              </a:ext>
            </a:extLst>
          </p:cNvPr>
          <p:cNvSpPr/>
          <p:nvPr/>
        </p:nvSpPr>
        <p:spPr>
          <a:xfrm>
            <a:off x="2631963" y="1813767"/>
            <a:ext cx="7426437" cy="323046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highlight>
                  <a:srgbClr val="000000"/>
                </a:highlight>
              </a:rPr>
              <a:t>전기차 리서치 보고서 스터디</a:t>
            </a:r>
          </a:p>
        </p:txBody>
      </p:sp>
    </p:spTree>
    <p:extLst>
      <p:ext uri="{BB962C8B-B14F-4D97-AF65-F5344CB8AC3E}">
        <p14:creationId xmlns:p14="http://schemas.microsoft.com/office/powerpoint/2010/main" val="13602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BA021-4D1F-46EA-BEE2-64FD410D6199}"/>
              </a:ext>
            </a:extLst>
          </p:cNvPr>
          <p:cNvSpPr txBox="1"/>
          <p:nvPr/>
        </p:nvSpPr>
        <p:spPr>
          <a:xfrm>
            <a:off x="320565" y="169041"/>
            <a:ext cx="8467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1. </a:t>
            </a:r>
            <a:r>
              <a:rPr lang="ko-KR" altLang="en-US" sz="1600" b="1" dirty="0"/>
              <a:t>각국 </a:t>
            </a:r>
            <a:r>
              <a:rPr lang="ko-KR" altLang="en-US" sz="1600" b="1" dirty="0">
                <a:solidFill>
                  <a:srgbClr val="FF0000"/>
                </a:solidFill>
              </a:rPr>
              <a:t>정부의 규제 강화</a:t>
            </a:r>
            <a:r>
              <a:rPr lang="ko-KR" altLang="en-US" sz="1600" b="1" dirty="0"/>
              <a:t>로 전기차 비중 확대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환경 보호를 위한 정부 규제로 전세계 기업들의 전기차 생산 계획이 점차 가속화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- 2020</a:t>
            </a:r>
            <a:r>
              <a:rPr lang="ko-KR" altLang="en-US" sz="1600" dirty="0"/>
              <a:t>년부터 전기차 라인업이 강화되고 </a:t>
            </a:r>
            <a:r>
              <a:rPr lang="en-US" altLang="ko-KR" sz="1600" dirty="0"/>
              <a:t>2025</a:t>
            </a:r>
            <a:r>
              <a:rPr lang="ko-KR" altLang="en-US" sz="1600" dirty="0"/>
              <a:t>년까지 폭발적으로 전기차 비중을 높일 계획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b="1" dirty="0"/>
              <a:t>가장 큰 이유</a:t>
            </a:r>
            <a:r>
              <a:rPr lang="en-US" altLang="ko-KR" sz="1600" dirty="0"/>
              <a:t>:</a:t>
            </a:r>
            <a:r>
              <a:rPr lang="ko-KR" altLang="en-US" sz="1600" dirty="0"/>
              <a:t> 각국 정부들의 </a:t>
            </a:r>
            <a:r>
              <a:rPr lang="ko-KR" altLang="en-US" sz="1600" b="1" dirty="0">
                <a:solidFill>
                  <a:srgbClr val="FF0000"/>
                </a:solidFill>
              </a:rPr>
              <a:t>이산화탄소 규제 강화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  = </a:t>
            </a:r>
            <a:r>
              <a:rPr lang="ko-KR" altLang="en-US" sz="1600" dirty="0"/>
              <a:t>유럽</a:t>
            </a:r>
            <a:r>
              <a:rPr lang="en-US" altLang="ko-KR" sz="1600" dirty="0"/>
              <a:t>, </a:t>
            </a:r>
            <a:r>
              <a:rPr lang="ko-KR" altLang="en-US" sz="1600" dirty="0"/>
              <a:t>미국</a:t>
            </a:r>
            <a:r>
              <a:rPr lang="en-US" altLang="ko-KR" sz="1600" dirty="0"/>
              <a:t>, </a:t>
            </a:r>
            <a:r>
              <a:rPr lang="ko-KR" altLang="en-US" sz="1600" dirty="0"/>
              <a:t>일본</a:t>
            </a:r>
            <a:r>
              <a:rPr lang="en-US" altLang="ko-KR" sz="1600" dirty="0"/>
              <a:t>, </a:t>
            </a:r>
            <a:r>
              <a:rPr lang="ko-KR" altLang="en-US" sz="1600" dirty="0"/>
              <a:t>중국 모두 동참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    (</a:t>
            </a:r>
            <a:r>
              <a:rPr lang="ko-KR" altLang="en-US" sz="1600" dirty="0"/>
              <a:t>가장 강력하게 규제를 시행하는 지역이 유럽</a:t>
            </a:r>
            <a:r>
              <a:rPr lang="en-US" altLang="ko-KR" sz="16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2DC6C-1703-4B0A-8A6B-160EA7842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78" y="3316806"/>
            <a:ext cx="5582517" cy="2991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2265E80-59B4-439A-8CDD-FBE42DAFA903}"/>
              </a:ext>
            </a:extLst>
          </p:cNvPr>
          <p:cNvSpPr/>
          <p:nvPr/>
        </p:nvSpPr>
        <p:spPr>
          <a:xfrm>
            <a:off x="6096000" y="4350369"/>
            <a:ext cx="1476480" cy="924128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89BF8-EA19-446D-99DF-6C10ED715B94}"/>
              </a:ext>
            </a:extLst>
          </p:cNvPr>
          <p:cNvSpPr txBox="1"/>
          <p:nvPr/>
        </p:nvSpPr>
        <p:spPr>
          <a:xfrm>
            <a:off x="7798085" y="4627767"/>
            <a:ext cx="326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전기차 개발에 대한 관심 증가</a:t>
            </a:r>
          </a:p>
        </p:txBody>
      </p:sp>
    </p:spTree>
    <p:extLst>
      <p:ext uri="{BB962C8B-B14F-4D97-AF65-F5344CB8AC3E}">
        <p14:creationId xmlns:p14="http://schemas.microsoft.com/office/powerpoint/2010/main" val="79293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F6BA98-653E-4B4F-837D-F1ADFD2A8C65}"/>
              </a:ext>
            </a:extLst>
          </p:cNvPr>
          <p:cNvSpPr txBox="1"/>
          <p:nvPr/>
        </p:nvSpPr>
        <p:spPr>
          <a:xfrm>
            <a:off x="273377" y="214264"/>
            <a:ext cx="851970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>
                <a:solidFill>
                  <a:srgbClr val="FF0000"/>
                </a:solidFill>
              </a:rPr>
              <a:t>배터리 업체와 장기계약</a:t>
            </a:r>
            <a:r>
              <a:rPr lang="ko-KR" altLang="en-US" sz="1600" b="1" dirty="0"/>
              <a:t>을 통한 초기 시장 확대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전기차 시대에는 핵심 경쟁력이 </a:t>
            </a:r>
            <a:r>
              <a:rPr lang="ko-KR" altLang="en-US" sz="1600" b="1" dirty="0">
                <a:solidFill>
                  <a:srgbClr val="FF0000"/>
                </a:solidFill>
              </a:rPr>
              <a:t>배터리</a:t>
            </a:r>
            <a:r>
              <a:rPr lang="ko-KR" altLang="en-US" sz="1600" dirty="0"/>
              <a:t>와 </a:t>
            </a:r>
            <a:r>
              <a:rPr lang="ko-KR" altLang="en-US" sz="1600" b="1" dirty="0">
                <a:solidFill>
                  <a:srgbClr val="FF0000"/>
                </a:solidFill>
              </a:rPr>
              <a:t>모터</a:t>
            </a:r>
            <a:r>
              <a:rPr lang="ko-KR" altLang="en-US" sz="1600" dirty="0"/>
              <a:t>로 변경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모터는 내재화 및 기술 협력을 통해서 독자적인 기술력을 확보할 수 있을 것으로 예상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그러나 </a:t>
            </a:r>
            <a:r>
              <a:rPr lang="ko-KR" altLang="en-US" sz="1600" b="1" dirty="0">
                <a:solidFill>
                  <a:srgbClr val="FF0000"/>
                </a:solidFill>
              </a:rPr>
              <a:t>배터리 생산은 독자적으로 진행하기에는 어려움</a:t>
            </a:r>
            <a:r>
              <a:rPr lang="ko-KR" altLang="en-US" sz="1600" dirty="0"/>
              <a:t>이 많음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자동차 업체들이 주요 배터리 업체들과 장기 계약을 통해 시장을 확대하려고 움직임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폭스바겐 등은 </a:t>
            </a:r>
            <a:r>
              <a:rPr lang="en-US" altLang="ko-KR" sz="1600" dirty="0"/>
              <a:t>LG</a:t>
            </a:r>
            <a:r>
              <a:rPr lang="ko-KR" altLang="en-US" sz="1600" dirty="0"/>
              <a:t>화학</a:t>
            </a:r>
            <a:r>
              <a:rPr lang="en-US" altLang="ko-KR" sz="1600" dirty="0"/>
              <a:t>, </a:t>
            </a:r>
            <a:r>
              <a:rPr lang="ko-KR" altLang="en-US" sz="1600" dirty="0"/>
              <a:t>삼성</a:t>
            </a:r>
            <a:r>
              <a:rPr lang="en-US" altLang="ko-KR" sz="1600" dirty="0"/>
              <a:t>SDI, SK</a:t>
            </a:r>
            <a:r>
              <a:rPr lang="ko-KR" altLang="en-US" sz="1600" dirty="0"/>
              <a:t>이노베이션</a:t>
            </a:r>
            <a:r>
              <a:rPr lang="en-US" altLang="ko-KR" sz="1600" dirty="0"/>
              <a:t>, CATL </a:t>
            </a:r>
            <a:r>
              <a:rPr lang="ko-KR" altLang="en-US" sz="1600" dirty="0"/>
              <a:t>등과 계약을 체결하여 배터리 생산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5DD49-45CE-4668-A048-C1381EC7F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50" y="3119424"/>
            <a:ext cx="2986393" cy="3592025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12AC7FF-3E2C-4181-B4A3-CE93D1692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54" y="3119424"/>
            <a:ext cx="4147226" cy="354722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8E50AEF-E3BB-4F18-9B73-B2CD6AAE1A5D}"/>
              </a:ext>
            </a:extLst>
          </p:cNvPr>
          <p:cNvCxnSpPr/>
          <p:nvPr/>
        </p:nvCxnSpPr>
        <p:spPr>
          <a:xfrm>
            <a:off x="7052553" y="3210128"/>
            <a:ext cx="196498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78AEBD-BFE6-4012-A2A3-3602F2F56601}"/>
              </a:ext>
            </a:extLst>
          </p:cNvPr>
          <p:cNvSpPr txBox="1"/>
          <p:nvPr/>
        </p:nvSpPr>
        <p:spPr>
          <a:xfrm>
            <a:off x="9017540" y="2836395"/>
            <a:ext cx="3229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전기차 개발에 많은 자동차 기업들이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장기 계획을 갖고 있음을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327483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84A312-6207-45CD-95C9-ADDADBCFA54E}"/>
              </a:ext>
            </a:extLst>
          </p:cNvPr>
          <p:cNvSpPr txBox="1"/>
          <p:nvPr/>
        </p:nvSpPr>
        <p:spPr>
          <a:xfrm>
            <a:off x="351881" y="186873"/>
            <a:ext cx="108686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전기차</a:t>
            </a:r>
            <a:r>
              <a:rPr lang="en-US" altLang="ko-KR" b="1" dirty="0"/>
              <a:t>(HEV </a:t>
            </a:r>
            <a:r>
              <a:rPr lang="ko-KR" altLang="en-US" b="1" dirty="0"/>
              <a:t>제외</a:t>
            </a:r>
            <a:r>
              <a:rPr lang="en-US" altLang="ko-KR" b="1" dirty="0"/>
              <a:t>) </a:t>
            </a:r>
            <a:r>
              <a:rPr lang="ko-KR" altLang="en-US" b="1" dirty="0"/>
              <a:t>시장규모는 </a:t>
            </a:r>
            <a:r>
              <a:rPr lang="en-US" altLang="ko-KR" b="1" dirty="0"/>
              <a:t>2019</a:t>
            </a:r>
            <a:r>
              <a:rPr lang="ko-KR" altLang="en-US" b="1" dirty="0"/>
              <a:t>년 약 </a:t>
            </a:r>
            <a:r>
              <a:rPr lang="en-US" altLang="ko-KR" b="1" dirty="0"/>
              <a:t>390</a:t>
            </a:r>
            <a:r>
              <a:rPr lang="ko-KR" altLang="en-US" b="1" dirty="0"/>
              <a:t>만대에서 </a:t>
            </a:r>
            <a:r>
              <a:rPr lang="en-US" altLang="ko-KR" b="1" dirty="0">
                <a:solidFill>
                  <a:srgbClr val="FF0000"/>
                </a:solidFill>
              </a:rPr>
              <a:t>2025</a:t>
            </a:r>
            <a:r>
              <a:rPr lang="ko-KR" altLang="en-US" b="1" dirty="0">
                <a:solidFill>
                  <a:srgbClr val="FF0000"/>
                </a:solidFill>
              </a:rPr>
              <a:t>년 약 </a:t>
            </a:r>
            <a:r>
              <a:rPr lang="en-US" altLang="ko-KR" b="1" dirty="0">
                <a:solidFill>
                  <a:srgbClr val="FF0000"/>
                </a:solidFill>
              </a:rPr>
              <a:t>2000</a:t>
            </a:r>
            <a:r>
              <a:rPr lang="ko-KR" altLang="en-US" b="1" dirty="0">
                <a:solidFill>
                  <a:srgbClr val="FF0000"/>
                </a:solidFill>
              </a:rPr>
              <a:t>만대 이상으로 성장 할 것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전망기관에 따른 차이는 있지만 </a:t>
            </a:r>
            <a:r>
              <a:rPr lang="en-US" altLang="ko-KR" dirty="0"/>
              <a:t>SNE</a:t>
            </a:r>
            <a:r>
              <a:rPr lang="ko-KR" altLang="en-US" dirty="0"/>
              <a:t>리서치에 따르면 </a:t>
            </a:r>
            <a:r>
              <a:rPr lang="en-US" altLang="ko-KR" dirty="0"/>
              <a:t>2019</a:t>
            </a:r>
            <a:r>
              <a:rPr lang="ko-KR" altLang="en-US" dirty="0"/>
              <a:t>년 전기차</a:t>
            </a:r>
            <a:r>
              <a:rPr lang="en-US" altLang="ko-KR" dirty="0"/>
              <a:t>(HEV </a:t>
            </a:r>
            <a:r>
              <a:rPr lang="ko-KR" altLang="en-US" dirty="0"/>
              <a:t>제외</a:t>
            </a:r>
            <a:r>
              <a:rPr lang="en-US" altLang="ko-KR" dirty="0"/>
              <a:t>) </a:t>
            </a:r>
            <a:r>
              <a:rPr lang="ko-KR" altLang="en-US" dirty="0"/>
              <a:t>시장 규모는 </a:t>
            </a:r>
            <a:r>
              <a:rPr lang="en-US" altLang="ko-KR" dirty="0"/>
              <a:t>390</a:t>
            </a:r>
            <a:r>
              <a:rPr lang="ko-KR" altLang="en-US" dirty="0"/>
              <a:t>만대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2018</a:t>
            </a:r>
            <a:r>
              <a:rPr lang="ko-KR" altLang="en-US" dirty="0"/>
              <a:t>년 대비로는 </a:t>
            </a:r>
            <a:r>
              <a:rPr lang="en-US" altLang="ko-KR" dirty="0"/>
              <a:t>60% </a:t>
            </a:r>
            <a:r>
              <a:rPr lang="ko-KR" altLang="en-US" dirty="0"/>
              <a:t>이상 증가한 규모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가파르게 성장하 고 있지만 아직 자동차 시장에서 차지하는 비중은 </a:t>
            </a:r>
            <a:r>
              <a:rPr lang="en-US" altLang="ko-KR" dirty="0"/>
              <a:t>4.0%</a:t>
            </a:r>
            <a:r>
              <a:rPr lang="ko-KR" altLang="en-US" dirty="0"/>
              <a:t>에 불과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2018</a:t>
            </a:r>
            <a:r>
              <a:rPr lang="ko-KR" altLang="en-US" dirty="0"/>
              <a:t>년까지 전기 차 비중은 </a:t>
            </a:r>
            <a:r>
              <a:rPr lang="en-US" altLang="ko-KR" dirty="0"/>
              <a:t>2.5%</a:t>
            </a:r>
            <a:r>
              <a:rPr lang="ko-KR" altLang="en-US" dirty="0"/>
              <a:t>에 불과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2025</a:t>
            </a:r>
            <a:r>
              <a:rPr lang="ko-KR" altLang="en-US" dirty="0"/>
              <a:t>년이 되면 전기차 시장 규모는 </a:t>
            </a:r>
            <a:r>
              <a:rPr lang="en-US" altLang="ko-KR" dirty="0"/>
              <a:t>2019</a:t>
            </a:r>
            <a:r>
              <a:rPr lang="ko-KR" altLang="en-US" dirty="0"/>
              <a:t>년 대비 </a:t>
            </a:r>
            <a:r>
              <a:rPr lang="en-US" altLang="ko-KR" dirty="0"/>
              <a:t>5</a:t>
            </a:r>
            <a:r>
              <a:rPr lang="ko-KR" altLang="en-US" dirty="0"/>
              <a:t>배 이상 커진 </a:t>
            </a:r>
            <a:r>
              <a:rPr lang="en-US" altLang="ko-KR" dirty="0"/>
              <a:t>2,017</a:t>
            </a:r>
            <a:r>
              <a:rPr lang="ko-KR" altLang="en-US" dirty="0"/>
              <a:t>만대에 이를 것 으로 예상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066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6C02306-1ECC-4946-9CD9-1EE72313E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1" y="2376129"/>
            <a:ext cx="7153771" cy="3892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393F68-B46D-476B-9EC7-F3AB75B71F37}"/>
              </a:ext>
            </a:extLst>
          </p:cNvPr>
          <p:cNvSpPr txBox="1"/>
          <p:nvPr/>
        </p:nvSpPr>
        <p:spPr>
          <a:xfrm>
            <a:off x="298900" y="236901"/>
            <a:ext cx="82750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LG</a:t>
            </a:r>
            <a:r>
              <a:rPr lang="ko-KR" altLang="en-US" b="1" dirty="0"/>
              <a:t>화학</a:t>
            </a:r>
            <a:r>
              <a:rPr lang="en-US" altLang="ko-KR" b="1" dirty="0"/>
              <a:t>, </a:t>
            </a:r>
            <a:r>
              <a:rPr lang="ko-KR" altLang="en-US" b="1" dirty="0"/>
              <a:t>삼성</a:t>
            </a:r>
            <a:r>
              <a:rPr lang="en-US" altLang="ko-KR" b="1" dirty="0"/>
              <a:t>SDI, SK</a:t>
            </a:r>
            <a:r>
              <a:rPr lang="ko-KR" altLang="en-US" b="1" dirty="0"/>
              <a:t>이노베이션</a:t>
            </a:r>
            <a:r>
              <a:rPr lang="en-US" altLang="ko-KR" b="1" dirty="0"/>
              <a:t>, CATL</a:t>
            </a:r>
            <a:r>
              <a:rPr lang="ko-KR" altLang="en-US" b="1" dirty="0"/>
              <a:t>이 공급처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이후에는 </a:t>
            </a:r>
            <a:r>
              <a:rPr lang="en-US" altLang="ko-KR" dirty="0"/>
              <a:t>9</a:t>
            </a:r>
            <a:r>
              <a:rPr lang="ko-KR" altLang="en-US" dirty="0"/>
              <a:t>개 공장에서 전기차 생산이 가능할 것으로 전문가는 예상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배터리 공급을 위해서 </a:t>
            </a:r>
            <a:r>
              <a:rPr lang="en-US" altLang="ko-KR" b="1" dirty="0">
                <a:solidFill>
                  <a:srgbClr val="FF0000"/>
                </a:solidFill>
              </a:rPr>
              <a:t>LG</a:t>
            </a:r>
            <a:r>
              <a:rPr lang="ko-KR" altLang="en-US" b="1" dirty="0">
                <a:solidFill>
                  <a:srgbClr val="FF0000"/>
                </a:solidFill>
              </a:rPr>
              <a:t>화학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삼성</a:t>
            </a:r>
            <a:r>
              <a:rPr lang="en-US" altLang="ko-KR" b="1" dirty="0">
                <a:solidFill>
                  <a:srgbClr val="FF0000"/>
                </a:solidFill>
              </a:rPr>
              <a:t>SDI, SK</a:t>
            </a:r>
            <a:r>
              <a:rPr lang="ko-KR" altLang="en-US" b="1" dirty="0">
                <a:solidFill>
                  <a:srgbClr val="FF0000"/>
                </a:solidFill>
              </a:rPr>
              <a:t>이노베이션</a:t>
            </a:r>
            <a:r>
              <a:rPr lang="en-US" altLang="ko-KR" b="1" dirty="0">
                <a:solidFill>
                  <a:srgbClr val="FF0000"/>
                </a:solidFill>
              </a:rPr>
              <a:t>, CATL</a:t>
            </a:r>
            <a:r>
              <a:rPr lang="ko-KR" altLang="en-US" b="1" dirty="0">
                <a:solidFill>
                  <a:srgbClr val="FF0000"/>
                </a:solidFill>
              </a:rPr>
              <a:t>등이 선정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E7B9E0D-0C38-4520-8C62-BF59C48AB439}"/>
              </a:ext>
            </a:extLst>
          </p:cNvPr>
          <p:cNvCxnSpPr/>
          <p:nvPr/>
        </p:nvCxnSpPr>
        <p:spPr>
          <a:xfrm>
            <a:off x="2835425" y="1714229"/>
            <a:ext cx="32019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35D3C6-FAC8-4215-A447-7CD2FB4340D2}"/>
              </a:ext>
            </a:extLst>
          </p:cNvPr>
          <p:cNvCxnSpPr/>
          <p:nvPr/>
        </p:nvCxnSpPr>
        <p:spPr>
          <a:xfrm>
            <a:off x="5722070" y="1913641"/>
            <a:ext cx="1866507" cy="235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0D37E2-04C2-41EC-9EF8-D008013C2DB6}"/>
              </a:ext>
            </a:extLst>
          </p:cNvPr>
          <p:cNvSpPr txBox="1"/>
          <p:nvPr/>
        </p:nvSpPr>
        <p:spPr>
          <a:xfrm>
            <a:off x="7588577" y="1964645"/>
            <a:ext cx="4166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선정한 종목 </a:t>
            </a:r>
            <a:r>
              <a:rPr lang="en-US" altLang="ko-KR" dirty="0"/>
              <a:t>5</a:t>
            </a:r>
            <a:r>
              <a:rPr lang="ko-KR" altLang="en-US" dirty="0"/>
              <a:t>개에 포함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전기차와 밀접한 관련이 있음을 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53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52E54F-BCE6-4348-8BC9-3E64C02544C1}"/>
              </a:ext>
            </a:extLst>
          </p:cNvPr>
          <p:cNvSpPr txBox="1"/>
          <p:nvPr/>
        </p:nvSpPr>
        <p:spPr>
          <a:xfrm>
            <a:off x="261895" y="289679"/>
            <a:ext cx="120629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주요 배터리업체들의 </a:t>
            </a:r>
            <a:r>
              <a:rPr lang="ko-KR" altLang="en-US" b="1" dirty="0">
                <a:solidFill>
                  <a:srgbClr val="FF0000"/>
                </a:solidFill>
              </a:rPr>
              <a:t>생산능력 확대 속도</a:t>
            </a:r>
            <a:r>
              <a:rPr lang="en-US" altLang="ko-KR" dirty="0"/>
              <a:t>(LG</a:t>
            </a:r>
            <a:r>
              <a:rPr lang="ko-KR" altLang="en-US" dirty="0"/>
              <a:t>화학</a:t>
            </a:r>
            <a:r>
              <a:rPr lang="en-US" altLang="ko-KR" dirty="0"/>
              <a:t>, </a:t>
            </a:r>
            <a:r>
              <a:rPr lang="ko-KR" altLang="en-US" dirty="0"/>
              <a:t>삼성</a:t>
            </a:r>
            <a:r>
              <a:rPr lang="en-US" altLang="ko-KR" dirty="0"/>
              <a:t>SDI, CATL, BYD, SK</a:t>
            </a:r>
            <a:r>
              <a:rPr lang="ko-KR" altLang="en-US" dirty="0"/>
              <a:t>이노베이션 주도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전기 자동차 물량 증가는 </a:t>
            </a:r>
            <a:r>
              <a:rPr lang="en-US" altLang="ko-KR" dirty="0"/>
              <a:t>2</a:t>
            </a:r>
            <a:r>
              <a:rPr lang="ko-KR" altLang="en-US" dirty="0" err="1"/>
              <a:t>차전지</a:t>
            </a:r>
            <a:r>
              <a:rPr lang="ko-KR" altLang="en-US" dirty="0"/>
              <a:t> 시장의 확대를 의미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- 2018</a:t>
            </a:r>
            <a:r>
              <a:rPr lang="ko-KR" altLang="en-US" dirty="0"/>
              <a:t>년 </a:t>
            </a:r>
            <a:r>
              <a:rPr lang="en-US" altLang="ko-KR" dirty="0"/>
              <a:t>100Gwh </a:t>
            </a:r>
            <a:r>
              <a:rPr lang="ko-KR" altLang="en-US" dirty="0"/>
              <a:t>규모의 전기차 배터리 시장은 </a:t>
            </a:r>
            <a:r>
              <a:rPr lang="en-US" altLang="ko-KR" dirty="0"/>
              <a:t>2025</a:t>
            </a:r>
            <a:r>
              <a:rPr lang="ko-KR" altLang="en-US" dirty="0"/>
              <a:t>년에는 </a:t>
            </a:r>
            <a:r>
              <a:rPr lang="en-US" altLang="ko-KR" dirty="0"/>
              <a:t>1,200Gwh</a:t>
            </a:r>
            <a:r>
              <a:rPr lang="ko-KR" altLang="en-US" dirty="0"/>
              <a:t>까지 확대될 것으로 전망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이를 목표로 </a:t>
            </a:r>
            <a:r>
              <a:rPr lang="en-US" altLang="ko-KR" dirty="0"/>
              <a:t>2</a:t>
            </a:r>
            <a:r>
              <a:rPr lang="ko-KR" altLang="en-US" dirty="0"/>
              <a:t>차 전지 업체들의 생산능력도 가파르게 증가하고 있는 추세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가장 발빠르게 움직이고 있는 업체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NCM </a:t>
            </a:r>
            <a:r>
              <a:rPr lang="ko-KR" altLang="en-US" dirty="0" err="1"/>
              <a:t>양극재</a:t>
            </a:r>
            <a:r>
              <a:rPr lang="ko-KR" altLang="en-US" dirty="0"/>
              <a:t> 기술을 확보하고 있는 </a:t>
            </a:r>
            <a:r>
              <a:rPr lang="en-US" altLang="ko-KR" dirty="0"/>
              <a:t>LG</a:t>
            </a:r>
            <a:r>
              <a:rPr lang="ko-KR" altLang="en-US" dirty="0"/>
              <a:t>화학</a:t>
            </a:r>
            <a:r>
              <a:rPr lang="en-US" altLang="ko-KR" dirty="0"/>
              <a:t>, </a:t>
            </a:r>
            <a:r>
              <a:rPr lang="ko-KR" altLang="en-US" dirty="0"/>
              <a:t>삼성</a:t>
            </a:r>
            <a:r>
              <a:rPr lang="en-US" altLang="ko-KR" dirty="0"/>
              <a:t>SDI, SK</a:t>
            </a:r>
            <a:r>
              <a:rPr lang="ko-KR" altLang="en-US" dirty="0"/>
              <a:t>이노베이션 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이들 업체들의 </a:t>
            </a:r>
            <a:r>
              <a:rPr lang="en-US" altLang="ko-KR" dirty="0"/>
              <a:t>2025</a:t>
            </a:r>
            <a:r>
              <a:rPr lang="ko-KR" altLang="en-US" dirty="0"/>
              <a:t>년 생산 능력은 전기차 시장 배터리에서 </a:t>
            </a:r>
            <a:r>
              <a:rPr lang="en-US" altLang="ko-KR" dirty="0"/>
              <a:t>50%</a:t>
            </a:r>
            <a:r>
              <a:rPr lang="ko-KR" altLang="en-US" dirty="0"/>
              <a:t>를 상회할 것으로 예상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2025</a:t>
            </a:r>
            <a:r>
              <a:rPr lang="ko-KR" altLang="en-US" dirty="0"/>
              <a:t>년 업체별 생산능력은 아직은 추정치지만 </a:t>
            </a:r>
            <a:r>
              <a:rPr lang="en-US" altLang="ko-KR" dirty="0"/>
              <a:t>LG</a:t>
            </a:r>
            <a:r>
              <a:rPr lang="ko-KR" altLang="en-US" dirty="0"/>
              <a:t>화학은 </a:t>
            </a:r>
            <a:r>
              <a:rPr lang="en-US" altLang="ko-KR" dirty="0"/>
              <a:t>2018</a:t>
            </a:r>
            <a:r>
              <a:rPr lang="ko-KR" altLang="en-US" dirty="0"/>
              <a:t>년 대비 </a:t>
            </a:r>
            <a:r>
              <a:rPr lang="en-US" altLang="ko-KR" dirty="0"/>
              <a:t>5</a:t>
            </a:r>
            <a:r>
              <a:rPr lang="ko-KR" altLang="en-US" dirty="0"/>
              <a:t>배</a:t>
            </a:r>
            <a:r>
              <a:rPr lang="en-US" altLang="ko-KR" dirty="0"/>
              <a:t>, SDI</a:t>
            </a:r>
            <a:r>
              <a:rPr lang="ko-KR" altLang="en-US" dirty="0"/>
              <a:t>는 </a:t>
            </a:r>
            <a:r>
              <a:rPr lang="en-US" altLang="ko-KR" dirty="0"/>
              <a:t>6.7</a:t>
            </a:r>
            <a:r>
              <a:rPr lang="ko-KR" altLang="en-US" dirty="0"/>
              <a:t>배</a:t>
            </a:r>
            <a:r>
              <a:rPr lang="en-US" altLang="ko-KR" dirty="0"/>
              <a:t>, SK</a:t>
            </a:r>
            <a:r>
              <a:rPr lang="ko-KR" altLang="en-US" dirty="0"/>
              <a:t>이노베이션은 </a:t>
            </a:r>
            <a:r>
              <a:rPr lang="en-US" altLang="ko-KR" dirty="0"/>
              <a:t>20</a:t>
            </a:r>
            <a:r>
              <a:rPr lang="ko-KR" altLang="en-US" dirty="0"/>
              <a:t>배가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넘는 수준으로 생산능력을 확대할 것으로 예상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377D5-AF62-4567-8677-00C7F90E1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98898"/>
            <a:ext cx="4701947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9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421</Words>
  <Application>Microsoft Office PowerPoint</Application>
  <PresentationFormat>와이드스크린</PresentationFormat>
  <Paragraphs>56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Yeonho Kim</dc:creator>
  <cp:lastModifiedBy>Yeonho Kim</cp:lastModifiedBy>
  <cp:revision>33</cp:revision>
  <dcterms:created xsi:type="dcterms:W3CDTF">2021-07-19T07:34:02Z</dcterms:created>
  <dcterms:modified xsi:type="dcterms:W3CDTF">2021-07-21T01:47:07Z</dcterms:modified>
</cp:coreProperties>
</file>